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5240000" cy="8572500"/>
  <p:notesSz cx="6858000" cy="9144000"/>
  <p:embeddedFontLst>
    <p:embeddedFont>
      <p:font typeface="Canva Sans Bold" panose="020B0604020202020204" charset="0"/>
      <p:regular r:id="rId10"/>
    </p:embeddedFont>
    <p:embeddedFont>
      <p:font typeface="Open Sauce" panose="020B0604020202020204" charset="0"/>
      <p:regular r:id="rId11"/>
    </p:embeddedFont>
    <p:embeddedFont>
      <p:font typeface="Open Sauce Bold" panose="020B0604020202020204" charset="0"/>
      <p:regular r:id="rId12"/>
    </p:embeddedFont>
    <p:embeddedFont>
      <p:font typeface="Open Sauce Bold Italics" panose="020B0604020202020204" charset="0"/>
      <p:regular r:id="rId13"/>
    </p:embeddedFont>
    <p:embeddedFont>
      <p:font typeface="Open Sauce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155263"/>
            <a:ext cx="15240000" cy="1880017"/>
            <a:chOff x="0" y="0"/>
            <a:chExt cx="4816593" cy="5941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94178"/>
            </a:xfrm>
            <a:custGeom>
              <a:avLst/>
              <a:gdLst/>
              <a:ahLst/>
              <a:cxnLst/>
              <a:rect l="l" t="t" r="r" b="b"/>
              <a:pathLst>
                <a:path w="4816592" h="594178">
                  <a:moveTo>
                    <a:pt x="0" y="0"/>
                  </a:moveTo>
                  <a:lnTo>
                    <a:pt x="4816592" y="0"/>
                  </a:lnTo>
                  <a:lnTo>
                    <a:pt x="4816592" y="594178"/>
                  </a:lnTo>
                  <a:lnTo>
                    <a:pt x="0" y="594178"/>
                  </a:lnTo>
                  <a:close/>
                </a:path>
              </a:pathLst>
            </a:custGeom>
            <a:solidFill>
              <a:srgbClr val="2C5588"/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622753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83062" y="1207319"/>
            <a:ext cx="12099688" cy="154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54"/>
              </a:lnSpc>
              <a:spcBef>
                <a:spcPct val="0"/>
              </a:spcBef>
            </a:pPr>
            <a:r>
              <a:rPr lang="en-US" sz="9039" b="1" spc="-614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Atliq Telecom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857250" y="1378769"/>
            <a:ext cx="1433005" cy="1433005"/>
          </a:xfrm>
          <a:custGeom>
            <a:avLst/>
            <a:gdLst/>
            <a:ahLst/>
            <a:cxnLst/>
            <a:rect l="l" t="t" r="r" b="b"/>
            <a:pathLst>
              <a:path w="1433005" h="1433005">
                <a:moveTo>
                  <a:pt x="0" y="0"/>
                </a:moveTo>
                <a:lnTo>
                  <a:pt x="1433005" y="0"/>
                </a:lnTo>
                <a:lnTo>
                  <a:pt x="1433005" y="1433005"/>
                </a:lnTo>
                <a:lnTo>
                  <a:pt x="0" y="1433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78380" y="4718506"/>
            <a:ext cx="2626173" cy="2996744"/>
            <a:chOff x="0" y="0"/>
            <a:chExt cx="488235" cy="5571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235" cy="557129"/>
            </a:xfrm>
            <a:custGeom>
              <a:avLst/>
              <a:gdLst/>
              <a:ahLst/>
              <a:cxnLst/>
              <a:rect l="l" t="t" r="r" b="b"/>
              <a:pathLst>
                <a:path w="488235" h="557129">
                  <a:moveTo>
                    <a:pt x="50116" y="0"/>
                  </a:moveTo>
                  <a:lnTo>
                    <a:pt x="438120" y="0"/>
                  </a:lnTo>
                  <a:cubicBezTo>
                    <a:pt x="451411" y="0"/>
                    <a:pt x="464158" y="5280"/>
                    <a:pt x="473557" y="14679"/>
                  </a:cubicBezTo>
                  <a:cubicBezTo>
                    <a:pt x="482955" y="24077"/>
                    <a:pt x="488235" y="36824"/>
                    <a:pt x="488235" y="50116"/>
                  </a:cubicBezTo>
                  <a:lnTo>
                    <a:pt x="488235" y="507013"/>
                  </a:lnTo>
                  <a:cubicBezTo>
                    <a:pt x="488235" y="520305"/>
                    <a:pt x="482955" y="533052"/>
                    <a:pt x="473557" y="542450"/>
                  </a:cubicBezTo>
                  <a:cubicBezTo>
                    <a:pt x="464158" y="551849"/>
                    <a:pt x="451411" y="557129"/>
                    <a:pt x="438120" y="557129"/>
                  </a:cubicBezTo>
                  <a:lnTo>
                    <a:pt x="50116" y="557129"/>
                  </a:lnTo>
                  <a:cubicBezTo>
                    <a:pt x="36824" y="557129"/>
                    <a:pt x="24077" y="551849"/>
                    <a:pt x="14679" y="542450"/>
                  </a:cubicBezTo>
                  <a:cubicBezTo>
                    <a:pt x="5280" y="533052"/>
                    <a:pt x="0" y="520305"/>
                    <a:pt x="0" y="507013"/>
                  </a:cubicBezTo>
                  <a:lnTo>
                    <a:pt x="0" y="50116"/>
                  </a:lnTo>
                  <a:cubicBezTo>
                    <a:pt x="0" y="36824"/>
                    <a:pt x="5280" y="24077"/>
                    <a:pt x="14679" y="14679"/>
                  </a:cubicBezTo>
                  <a:cubicBezTo>
                    <a:pt x="24077" y="5280"/>
                    <a:pt x="36824" y="0"/>
                    <a:pt x="50116" y="0"/>
                  </a:cubicBezTo>
                  <a:close/>
                </a:path>
              </a:pathLst>
            </a:custGeom>
            <a:blipFill>
              <a:blip r:embed="rId4"/>
              <a:stretch>
                <a:fillRect l="-35797" r="-35797"/>
              </a:stretch>
            </a:blipFill>
            <a:ln w="28575" cap="sq">
              <a:solidFill>
                <a:srgbClr val="38BDF8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0747518" y="4718506"/>
            <a:ext cx="2626173" cy="2996744"/>
            <a:chOff x="0" y="0"/>
            <a:chExt cx="488235" cy="5571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8235" cy="557129"/>
            </a:xfrm>
            <a:custGeom>
              <a:avLst/>
              <a:gdLst/>
              <a:ahLst/>
              <a:cxnLst/>
              <a:rect l="l" t="t" r="r" b="b"/>
              <a:pathLst>
                <a:path w="488235" h="557129">
                  <a:moveTo>
                    <a:pt x="50116" y="0"/>
                  </a:moveTo>
                  <a:lnTo>
                    <a:pt x="438120" y="0"/>
                  </a:lnTo>
                  <a:cubicBezTo>
                    <a:pt x="451411" y="0"/>
                    <a:pt x="464158" y="5280"/>
                    <a:pt x="473557" y="14679"/>
                  </a:cubicBezTo>
                  <a:cubicBezTo>
                    <a:pt x="482955" y="24077"/>
                    <a:pt x="488235" y="36824"/>
                    <a:pt x="488235" y="50116"/>
                  </a:cubicBezTo>
                  <a:lnTo>
                    <a:pt x="488235" y="507013"/>
                  </a:lnTo>
                  <a:cubicBezTo>
                    <a:pt x="488235" y="520305"/>
                    <a:pt x="482955" y="533052"/>
                    <a:pt x="473557" y="542450"/>
                  </a:cubicBezTo>
                  <a:cubicBezTo>
                    <a:pt x="464158" y="551849"/>
                    <a:pt x="451411" y="557129"/>
                    <a:pt x="438120" y="557129"/>
                  </a:cubicBezTo>
                  <a:lnTo>
                    <a:pt x="50116" y="557129"/>
                  </a:lnTo>
                  <a:cubicBezTo>
                    <a:pt x="36824" y="557129"/>
                    <a:pt x="24077" y="551849"/>
                    <a:pt x="14679" y="542450"/>
                  </a:cubicBezTo>
                  <a:cubicBezTo>
                    <a:pt x="5280" y="533052"/>
                    <a:pt x="0" y="520305"/>
                    <a:pt x="0" y="507013"/>
                  </a:cubicBezTo>
                  <a:lnTo>
                    <a:pt x="0" y="50116"/>
                  </a:lnTo>
                  <a:cubicBezTo>
                    <a:pt x="0" y="36824"/>
                    <a:pt x="5280" y="24077"/>
                    <a:pt x="14679" y="14679"/>
                  </a:cubicBezTo>
                  <a:cubicBezTo>
                    <a:pt x="24077" y="5280"/>
                    <a:pt x="36824" y="0"/>
                    <a:pt x="50116" y="0"/>
                  </a:cubicBezTo>
                  <a:close/>
                </a:path>
              </a:pathLst>
            </a:custGeom>
            <a:blipFill>
              <a:blip r:embed="rId5"/>
              <a:stretch>
                <a:fillRect l="-1884" r="-70358"/>
              </a:stretch>
            </a:blipFill>
            <a:ln w="38100" cap="sq">
              <a:solidFill>
                <a:srgbClr val="38BDF8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630793" y="5778549"/>
            <a:ext cx="3990485" cy="1159321"/>
            <a:chOff x="0" y="0"/>
            <a:chExt cx="6524561" cy="18955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24561" cy="1895524"/>
            </a:xfrm>
            <a:custGeom>
              <a:avLst/>
              <a:gdLst/>
              <a:ahLst/>
              <a:cxnLst/>
              <a:rect l="l" t="t" r="r" b="b"/>
              <a:pathLst>
                <a:path w="6524561" h="1895524">
                  <a:moveTo>
                    <a:pt x="6286436" y="0"/>
                  </a:moveTo>
                  <a:lnTo>
                    <a:pt x="6524561" y="238125"/>
                  </a:lnTo>
                  <a:lnTo>
                    <a:pt x="6524561" y="1657399"/>
                  </a:lnTo>
                  <a:lnTo>
                    <a:pt x="6286436" y="1895524"/>
                  </a:lnTo>
                  <a:lnTo>
                    <a:pt x="238125" y="1895524"/>
                  </a:lnTo>
                  <a:lnTo>
                    <a:pt x="0" y="165739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28643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63500" y="34925"/>
              <a:ext cx="6397561" cy="1797099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marL="273474" lvl="1" indent="-136737" algn="just">
                <a:lnSpc>
                  <a:spcPts val="1773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867721" y="5970616"/>
            <a:ext cx="593987" cy="775187"/>
          </a:xfrm>
          <a:custGeom>
            <a:avLst/>
            <a:gdLst/>
            <a:ahLst/>
            <a:cxnLst/>
            <a:rect l="l" t="t" r="r" b="b"/>
            <a:pathLst>
              <a:path w="593987" h="775187">
                <a:moveTo>
                  <a:pt x="0" y="0"/>
                </a:moveTo>
                <a:lnTo>
                  <a:pt x="593987" y="0"/>
                </a:lnTo>
                <a:lnTo>
                  <a:pt x="593987" y="775187"/>
                </a:lnTo>
                <a:lnTo>
                  <a:pt x="0" y="775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13713" y="6080632"/>
            <a:ext cx="3207565" cy="58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2141" b="1" i="1" spc="-42">
                <a:solidFill>
                  <a:srgbClr val="F2F1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PRE VS POST 5G BUSINESS INSIGHT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0051" y="857250"/>
            <a:ext cx="7431863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4"/>
              </a:lnSpc>
            </a:pPr>
            <a:r>
              <a:rPr lang="en-US" sz="6629" b="1" spc="-450">
                <a:solidFill>
                  <a:srgbClr val="2C5588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 to Atliq Telecom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3255" y="3366238"/>
            <a:ext cx="8031804" cy="4676205"/>
            <a:chOff x="0" y="0"/>
            <a:chExt cx="8579863" cy="4995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79862" cy="4995291"/>
            </a:xfrm>
            <a:custGeom>
              <a:avLst/>
              <a:gdLst/>
              <a:ahLst/>
              <a:cxnLst/>
              <a:rect l="l" t="t" r="r" b="b"/>
              <a:pathLst>
                <a:path w="8579862" h="4995291">
                  <a:moveTo>
                    <a:pt x="8341737" y="0"/>
                  </a:moveTo>
                  <a:lnTo>
                    <a:pt x="8579862" y="238125"/>
                  </a:lnTo>
                  <a:lnTo>
                    <a:pt x="8579862" y="4757166"/>
                  </a:lnTo>
                  <a:lnTo>
                    <a:pt x="8341737" y="4995291"/>
                  </a:lnTo>
                  <a:lnTo>
                    <a:pt x="238125" y="4995291"/>
                  </a:lnTo>
                  <a:lnTo>
                    <a:pt x="0" y="4757166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341737" y="0"/>
                  </a:lnTo>
                  <a:close/>
                </a:path>
              </a:pathLst>
            </a:custGeom>
            <a:solidFill>
              <a:srgbClr val="09478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63500" y="34925"/>
              <a:ext cx="8452863" cy="4896866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6665" y="3750567"/>
            <a:ext cx="7615249" cy="395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671" lvl="1" indent="-312336" algn="l">
              <a:lnSpc>
                <a:spcPts val="3472"/>
              </a:lnSpc>
              <a:buFont typeface="Arial"/>
              <a:buChar char="•"/>
            </a:pPr>
            <a:r>
              <a:rPr lang="en-US" sz="2893" spc="-57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AtliQ operates in the Indian telecom industry</a:t>
            </a:r>
          </a:p>
          <a:p>
            <a:pPr marL="624671" lvl="1" indent="-312336" algn="l">
              <a:lnSpc>
                <a:spcPts val="3472"/>
              </a:lnSpc>
              <a:buFont typeface="Arial"/>
              <a:buChar char="•"/>
            </a:pPr>
            <a:r>
              <a:rPr lang="en-US" sz="2893" spc="-57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Provides mobile and high-speed internet services</a:t>
            </a:r>
          </a:p>
          <a:p>
            <a:pPr marL="624671" lvl="1" indent="-312336" algn="l">
              <a:lnSpc>
                <a:spcPts val="3472"/>
              </a:lnSpc>
              <a:buFont typeface="Arial"/>
              <a:buChar char="•"/>
            </a:pPr>
            <a:r>
              <a:rPr lang="en-US" sz="2893" spc="-57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Active in 15 major Indian cities</a:t>
            </a:r>
          </a:p>
          <a:p>
            <a:pPr marL="624671" lvl="1" indent="-312336" algn="l">
              <a:lnSpc>
                <a:spcPts val="3472"/>
              </a:lnSpc>
              <a:buFont typeface="Arial"/>
              <a:buChar char="•"/>
            </a:pPr>
            <a:r>
              <a:rPr lang="en-US" sz="2893" spc="-57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Key cities include Mumbai, Ahmedabad, Patna, Lucknow</a:t>
            </a:r>
          </a:p>
          <a:p>
            <a:pPr marL="624671" lvl="1" indent="-312336" algn="l">
              <a:lnSpc>
                <a:spcPts val="3472"/>
              </a:lnSpc>
              <a:buFont typeface="Arial"/>
              <a:buChar char="•"/>
            </a:pPr>
            <a:r>
              <a:rPr lang="en-US" sz="2893" spc="-57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Offers 4G and 5G internet plans</a:t>
            </a:r>
          </a:p>
          <a:p>
            <a:pPr algn="l">
              <a:lnSpc>
                <a:spcPts val="3472"/>
              </a:lnSpc>
            </a:pPr>
            <a:endParaRPr lang="en-US" sz="2893" spc="-57">
              <a:solidFill>
                <a:srgbClr val="F2F1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951442" y="1151370"/>
            <a:ext cx="5995731" cy="6891074"/>
            <a:chOff x="0" y="0"/>
            <a:chExt cx="2421071" cy="2782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1071" cy="2782610"/>
            </a:xfrm>
            <a:custGeom>
              <a:avLst/>
              <a:gdLst/>
              <a:ahLst/>
              <a:cxnLst/>
              <a:rect l="l" t="t" r="r" b="b"/>
              <a:pathLst>
                <a:path w="2421071" h="2782610">
                  <a:moveTo>
                    <a:pt x="21951" y="0"/>
                  </a:moveTo>
                  <a:lnTo>
                    <a:pt x="2399120" y="0"/>
                  </a:lnTo>
                  <a:cubicBezTo>
                    <a:pt x="2411244" y="0"/>
                    <a:pt x="2421071" y="9828"/>
                    <a:pt x="2421071" y="21951"/>
                  </a:cubicBezTo>
                  <a:lnTo>
                    <a:pt x="2421071" y="2760659"/>
                  </a:lnTo>
                  <a:cubicBezTo>
                    <a:pt x="2421071" y="2772782"/>
                    <a:pt x="2411244" y="2782610"/>
                    <a:pt x="2399120" y="2782610"/>
                  </a:cubicBezTo>
                  <a:lnTo>
                    <a:pt x="21951" y="2782610"/>
                  </a:lnTo>
                  <a:cubicBezTo>
                    <a:pt x="9828" y="2782610"/>
                    <a:pt x="0" y="2772782"/>
                    <a:pt x="0" y="2760659"/>
                  </a:cubicBezTo>
                  <a:lnTo>
                    <a:pt x="0" y="21951"/>
                  </a:lnTo>
                  <a:cubicBezTo>
                    <a:pt x="0" y="9828"/>
                    <a:pt x="9828" y="0"/>
                    <a:pt x="21951" y="0"/>
                  </a:cubicBezTo>
                  <a:close/>
                </a:path>
              </a:pathLst>
            </a:custGeom>
            <a:blipFill>
              <a:blip r:embed="rId3"/>
              <a:stretch>
                <a:fillRect l="-36253" r="-3625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400800" y="1151370"/>
            <a:ext cx="773644" cy="1465199"/>
          </a:xfrm>
          <a:custGeom>
            <a:avLst/>
            <a:gdLst/>
            <a:ahLst/>
            <a:cxnLst/>
            <a:rect l="l" t="t" r="r" b="b"/>
            <a:pathLst>
              <a:path w="773644" h="1009650">
                <a:moveTo>
                  <a:pt x="0" y="0"/>
                </a:moveTo>
                <a:lnTo>
                  <a:pt x="773645" y="0"/>
                </a:lnTo>
                <a:lnTo>
                  <a:pt x="773645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7250" y="857250"/>
            <a:ext cx="5641375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1" spc="-441">
                <a:solidFill>
                  <a:srgbClr val="2C5588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Problem Statement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0080" y="3045158"/>
            <a:ext cx="8031804" cy="4676205"/>
            <a:chOff x="0" y="0"/>
            <a:chExt cx="8579863" cy="4995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79862" cy="4995291"/>
            </a:xfrm>
            <a:custGeom>
              <a:avLst/>
              <a:gdLst/>
              <a:ahLst/>
              <a:cxnLst/>
              <a:rect l="l" t="t" r="r" b="b"/>
              <a:pathLst>
                <a:path w="8579862" h="4995291">
                  <a:moveTo>
                    <a:pt x="8341737" y="0"/>
                  </a:moveTo>
                  <a:lnTo>
                    <a:pt x="8579862" y="238125"/>
                  </a:lnTo>
                  <a:lnTo>
                    <a:pt x="8579862" y="4757166"/>
                  </a:lnTo>
                  <a:lnTo>
                    <a:pt x="8341737" y="4995291"/>
                  </a:lnTo>
                  <a:lnTo>
                    <a:pt x="238125" y="4995291"/>
                  </a:lnTo>
                  <a:lnTo>
                    <a:pt x="0" y="4757166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341737" y="0"/>
                  </a:lnTo>
                  <a:close/>
                </a:path>
              </a:pathLst>
            </a:custGeom>
            <a:solidFill>
              <a:srgbClr val="09478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63500" y="34925"/>
              <a:ext cx="8452863" cy="4896866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7078" y="3364286"/>
            <a:ext cx="7577809" cy="403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45" lvl="1" indent="-291222" algn="l">
              <a:lnSpc>
                <a:spcPts val="3237"/>
              </a:lnSpc>
              <a:buFont typeface="Arial"/>
              <a:buChar char="•"/>
            </a:pPr>
            <a:r>
              <a:rPr lang="en-US" sz="2697" spc="-53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5G services launched by AtliQ in May 2022</a:t>
            </a:r>
          </a:p>
          <a:p>
            <a:pPr marL="582445" lvl="1" indent="-291222" algn="l">
              <a:lnSpc>
                <a:spcPts val="3237"/>
              </a:lnSpc>
              <a:buFont typeface="Arial"/>
              <a:buChar char="•"/>
            </a:pPr>
            <a:r>
              <a:rPr lang="en-US" sz="2697" spc="-53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Decline observed in active users post 5G launch</a:t>
            </a:r>
          </a:p>
          <a:p>
            <a:pPr marL="582445" lvl="1" indent="-291222" algn="l">
              <a:lnSpc>
                <a:spcPts val="3237"/>
              </a:lnSpc>
              <a:buFont typeface="Arial"/>
              <a:buChar char="•"/>
            </a:pPr>
            <a:r>
              <a:rPr lang="en-US" sz="2697" spc="-53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Revenue growth slowed after introduction of 5G plans</a:t>
            </a:r>
          </a:p>
          <a:p>
            <a:pPr marL="582445" lvl="1" indent="-291222" algn="l">
              <a:lnSpc>
                <a:spcPts val="3237"/>
              </a:lnSpc>
              <a:buFont typeface="Arial"/>
              <a:buChar char="•"/>
            </a:pPr>
            <a:r>
              <a:rPr lang="en-US" sz="2697" spc="-53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Performance variation noticed across cities and plans</a:t>
            </a:r>
          </a:p>
          <a:p>
            <a:pPr marL="582445" lvl="1" indent="-291222" algn="l">
              <a:lnSpc>
                <a:spcPts val="3237"/>
              </a:lnSpc>
              <a:buFont typeface="Arial"/>
              <a:buChar char="•"/>
            </a:pPr>
            <a:r>
              <a:rPr lang="en-US" sz="2697" spc="-53">
                <a:solidFill>
                  <a:srgbClr val="F2F1FF"/>
                </a:solidFill>
                <a:latin typeface="Open Sauce"/>
                <a:ea typeface="Open Sauce"/>
                <a:cs typeface="Open Sauce"/>
                <a:sym typeface="Open Sauce"/>
              </a:rPr>
              <a:t>Management seeks data-driven insights for recovery</a:t>
            </a:r>
          </a:p>
          <a:p>
            <a:pPr algn="l">
              <a:lnSpc>
                <a:spcPts val="3237"/>
              </a:lnSpc>
            </a:pPr>
            <a:endParaRPr lang="en-US" sz="2697" spc="-53">
              <a:solidFill>
                <a:srgbClr val="F2F1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149950" y="1083008"/>
            <a:ext cx="1108324" cy="1446426"/>
          </a:xfrm>
          <a:custGeom>
            <a:avLst/>
            <a:gdLst/>
            <a:ahLst/>
            <a:cxnLst/>
            <a:rect l="l" t="t" r="r" b="b"/>
            <a:pathLst>
              <a:path w="1108324" h="1446426">
                <a:moveTo>
                  <a:pt x="0" y="0"/>
                </a:moveTo>
                <a:lnTo>
                  <a:pt x="1108324" y="0"/>
                </a:lnTo>
                <a:lnTo>
                  <a:pt x="1108324" y="1446426"/>
                </a:lnTo>
                <a:lnTo>
                  <a:pt x="0" y="1446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72233" y="1083008"/>
            <a:ext cx="5725027" cy="6632242"/>
            <a:chOff x="0" y="0"/>
            <a:chExt cx="933832" cy="10818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3832" cy="1081811"/>
            </a:xfrm>
            <a:custGeom>
              <a:avLst/>
              <a:gdLst/>
              <a:ahLst/>
              <a:cxnLst/>
              <a:rect l="l" t="t" r="r" b="b"/>
              <a:pathLst>
                <a:path w="933832" h="1081811">
                  <a:moveTo>
                    <a:pt x="22989" y="0"/>
                  </a:moveTo>
                  <a:lnTo>
                    <a:pt x="910843" y="0"/>
                  </a:lnTo>
                  <a:cubicBezTo>
                    <a:pt x="923539" y="0"/>
                    <a:pt x="933832" y="10293"/>
                    <a:pt x="933832" y="22989"/>
                  </a:cubicBezTo>
                  <a:lnTo>
                    <a:pt x="933832" y="1058822"/>
                  </a:lnTo>
                  <a:cubicBezTo>
                    <a:pt x="933832" y="1071519"/>
                    <a:pt x="923539" y="1081811"/>
                    <a:pt x="910843" y="1081811"/>
                  </a:cubicBezTo>
                  <a:lnTo>
                    <a:pt x="22989" y="1081811"/>
                  </a:lnTo>
                  <a:cubicBezTo>
                    <a:pt x="10293" y="1081811"/>
                    <a:pt x="0" y="1071519"/>
                    <a:pt x="0" y="1058822"/>
                  </a:cubicBezTo>
                  <a:lnTo>
                    <a:pt x="0" y="22989"/>
                  </a:lnTo>
                  <a:cubicBezTo>
                    <a:pt x="0" y="10293"/>
                    <a:pt x="10293" y="0"/>
                    <a:pt x="22989" y="0"/>
                  </a:cubicBezTo>
                  <a:close/>
                </a:path>
              </a:pathLst>
            </a:custGeom>
            <a:blipFill>
              <a:blip r:embed="rId4"/>
              <a:stretch>
                <a:fillRect l="-7923" r="-7923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04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2982" y="2783354"/>
            <a:ext cx="6307402" cy="4611149"/>
            <a:chOff x="0" y="0"/>
            <a:chExt cx="1311340" cy="958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1340" cy="958680"/>
            </a:xfrm>
            <a:custGeom>
              <a:avLst/>
              <a:gdLst/>
              <a:ahLst/>
              <a:cxnLst/>
              <a:rect l="l" t="t" r="r" b="b"/>
              <a:pathLst>
                <a:path w="1311340" h="958680">
                  <a:moveTo>
                    <a:pt x="20866" y="0"/>
                  </a:moveTo>
                  <a:lnTo>
                    <a:pt x="1290473" y="0"/>
                  </a:lnTo>
                  <a:cubicBezTo>
                    <a:pt x="1296007" y="0"/>
                    <a:pt x="1301315" y="2198"/>
                    <a:pt x="1305228" y="6112"/>
                  </a:cubicBezTo>
                  <a:cubicBezTo>
                    <a:pt x="1309141" y="10025"/>
                    <a:pt x="1311340" y="15332"/>
                    <a:pt x="1311340" y="20866"/>
                  </a:cubicBezTo>
                  <a:lnTo>
                    <a:pt x="1311340" y="937814"/>
                  </a:lnTo>
                  <a:cubicBezTo>
                    <a:pt x="1311340" y="943348"/>
                    <a:pt x="1309141" y="948655"/>
                    <a:pt x="1305228" y="952569"/>
                  </a:cubicBezTo>
                  <a:cubicBezTo>
                    <a:pt x="1301315" y="956482"/>
                    <a:pt x="1296007" y="958680"/>
                    <a:pt x="1290473" y="958680"/>
                  </a:cubicBezTo>
                  <a:lnTo>
                    <a:pt x="20866" y="958680"/>
                  </a:lnTo>
                  <a:cubicBezTo>
                    <a:pt x="15332" y="958680"/>
                    <a:pt x="10025" y="956482"/>
                    <a:pt x="6112" y="952569"/>
                  </a:cubicBezTo>
                  <a:cubicBezTo>
                    <a:pt x="2198" y="948655"/>
                    <a:pt x="0" y="943348"/>
                    <a:pt x="0" y="937814"/>
                  </a:cubicBezTo>
                  <a:lnTo>
                    <a:pt x="0" y="20866"/>
                  </a:lnTo>
                  <a:cubicBezTo>
                    <a:pt x="0" y="15332"/>
                    <a:pt x="2198" y="10025"/>
                    <a:pt x="6112" y="6112"/>
                  </a:cubicBezTo>
                  <a:cubicBezTo>
                    <a:pt x="10025" y="2198"/>
                    <a:pt x="15332" y="0"/>
                    <a:pt x="20866" y="0"/>
                  </a:cubicBezTo>
                  <a:close/>
                </a:path>
              </a:pathLst>
            </a:custGeom>
            <a:blipFill>
              <a:blip r:embed="rId3"/>
              <a:stretch>
                <a:fillRect t="-6952" b="-695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840340" y="5423266"/>
            <a:ext cx="2356780" cy="1626131"/>
            <a:chOff x="0" y="0"/>
            <a:chExt cx="4490850" cy="309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0850" cy="3098595"/>
            </a:xfrm>
            <a:custGeom>
              <a:avLst/>
              <a:gdLst/>
              <a:ahLst/>
              <a:cxnLst/>
              <a:rect l="l" t="t" r="r" b="b"/>
              <a:pathLst>
                <a:path w="4490850" h="3098595">
                  <a:moveTo>
                    <a:pt x="4252725" y="0"/>
                  </a:moveTo>
                  <a:lnTo>
                    <a:pt x="4490850" y="238125"/>
                  </a:lnTo>
                  <a:lnTo>
                    <a:pt x="4490850" y="2860470"/>
                  </a:lnTo>
                  <a:lnTo>
                    <a:pt x="4252725" y="3098595"/>
                  </a:lnTo>
                  <a:lnTo>
                    <a:pt x="238125" y="3098595"/>
                  </a:lnTo>
                  <a:lnTo>
                    <a:pt x="0" y="28604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2527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63500" y="34925"/>
              <a:ext cx="4363850" cy="3000170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0340" y="2868088"/>
            <a:ext cx="2356780" cy="1626131"/>
            <a:chOff x="0" y="0"/>
            <a:chExt cx="4490850" cy="30985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90850" cy="3098595"/>
            </a:xfrm>
            <a:custGeom>
              <a:avLst/>
              <a:gdLst/>
              <a:ahLst/>
              <a:cxnLst/>
              <a:rect l="l" t="t" r="r" b="b"/>
              <a:pathLst>
                <a:path w="4490850" h="3098595">
                  <a:moveTo>
                    <a:pt x="4252725" y="0"/>
                  </a:moveTo>
                  <a:lnTo>
                    <a:pt x="4490850" y="238125"/>
                  </a:lnTo>
                  <a:lnTo>
                    <a:pt x="4490850" y="2860470"/>
                  </a:lnTo>
                  <a:lnTo>
                    <a:pt x="4252725" y="3098595"/>
                  </a:lnTo>
                  <a:lnTo>
                    <a:pt x="238125" y="3098595"/>
                  </a:lnTo>
                  <a:lnTo>
                    <a:pt x="0" y="28604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2527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4363850" cy="3000170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25970" y="5423266"/>
            <a:ext cx="2356780" cy="1626131"/>
            <a:chOff x="0" y="0"/>
            <a:chExt cx="4490850" cy="3098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90850" cy="3098595"/>
            </a:xfrm>
            <a:custGeom>
              <a:avLst/>
              <a:gdLst/>
              <a:ahLst/>
              <a:cxnLst/>
              <a:rect l="l" t="t" r="r" b="b"/>
              <a:pathLst>
                <a:path w="4490850" h="3098595">
                  <a:moveTo>
                    <a:pt x="4252725" y="0"/>
                  </a:moveTo>
                  <a:lnTo>
                    <a:pt x="4490850" y="238125"/>
                  </a:lnTo>
                  <a:lnTo>
                    <a:pt x="4490850" y="2860470"/>
                  </a:lnTo>
                  <a:lnTo>
                    <a:pt x="4252725" y="3098595"/>
                  </a:lnTo>
                  <a:lnTo>
                    <a:pt x="238125" y="3098595"/>
                  </a:lnTo>
                  <a:lnTo>
                    <a:pt x="0" y="28604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2527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63500" y="34925"/>
              <a:ext cx="4363850" cy="3000170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377444"/>
            <a:ext cx="15240000" cy="1506322"/>
            <a:chOff x="0" y="0"/>
            <a:chExt cx="4816593" cy="4760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476072"/>
            </a:xfrm>
            <a:custGeom>
              <a:avLst/>
              <a:gdLst/>
              <a:ahLst/>
              <a:cxnLst/>
              <a:rect l="l" t="t" r="r" b="b"/>
              <a:pathLst>
                <a:path w="4816592" h="476072">
                  <a:moveTo>
                    <a:pt x="0" y="0"/>
                  </a:moveTo>
                  <a:lnTo>
                    <a:pt x="4816592" y="0"/>
                  </a:lnTo>
                  <a:lnTo>
                    <a:pt x="4816592" y="476072"/>
                  </a:lnTo>
                  <a:lnTo>
                    <a:pt x="0" y="476072"/>
                  </a:lnTo>
                  <a:close/>
                </a:path>
              </a:pathLst>
            </a:custGeom>
            <a:solidFill>
              <a:srgbClr val="2C5588"/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504647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25970" y="2783354"/>
            <a:ext cx="2356780" cy="1626131"/>
            <a:chOff x="0" y="0"/>
            <a:chExt cx="4490850" cy="30985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90850" cy="3098595"/>
            </a:xfrm>
            <a:custGeom>
              <a:avLst/>
              <a:gdLst/>
              <a:ahLst/>
              <a:cxnLst/>
              <a:rect l="l" t="t" r="r" b="b"/>
              <a:pathLst>
                <a:path w="4490850" h="3098595">
                  <a:moveTo>
                    <a:pt x="4252725" y="0"/>
                  </a:moveTo>
                  <a:lnTo>
                    <a:pt x="4490850" y="238125"/>
                  </a:lnTo>
                  <a:lnTo>
                    <a:pt x="4490850" y="2860470"/>
                  </a:lnTo>
                  <a:lnTo>
                    <a:pt x="4252725" y="3098595"/>
                  </a:lnTo>
                  <a:lnTo>
                    <a:pt x="238125" y="3098595"/>
                  </a:lnTo>
                  <a:lnTo>
                    <a:pt x="0" y="286047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2527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63500" y="34925"/>
              <a:ext cx="4363850" cy="3000170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400584" y="545221"/>
            <a:ext cx="1564058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7515" spc="-511" dirty="0">
                <a:solidFill>
                  <a:srgbClr val="2C5588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7515" spc="-511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Goal Of Project</a:t>
            </a:r>
          </a:p>
        </p:txBody>
      </p:sp>
      <p:sp>
        <p:nvSpPr>
          <p:cNvPr id="21" name="Freeform 21"/>
          <p:cNvSpPr/>
          <p:nvPr/>
        </p:nvSpPr>
        <p:spPr>
          <a:xfrm rot="4482110">
            <a:off x="7132297" y="2788173"/>
            <a:ext cx="975405" cy="975405"/>
          </a:xfrm>
          <a:custGeom>
            <a:avLst/>
            <a:gdLst/>
            <a:ahLst/>
            <a:cxnLst/>
            <a:rect l="l" t="t" r="r" b="b"/>
            <a:pathLst>
              <a:path w="975405" h="975405">
                <a:moveTo>
                  <a:pt x="0" y="0"/>
                </a:moveTo>
                <a:lnTo>
                  <a:pt x="975406" y="0"/>
                </a:lnTo>
                <a:lnTo>
                  <a:pt x="975406" y="975405"/>
                </a:lnTo>
                <a:lnTo>
                  <a:pt x="0" y="97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8962063" y="3156350"/>
            <a:ext cx="2113334" cy="112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7"/>
              </a:lnSpc>
              <a:spcBef>
                <a:spcPct val="0"/>
              </a:spcBef>
            </a:pPr>
            <a:r>
              <a:rPr lang="en-US" sz="1640" b="1" spc="-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COMPARE PERFORMANCE BEFORE AND AFTER 5G LAUNCH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47693" y="3244790"/>
            <a:ext cx="2113334" cy="84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7"/>
              </a:lnSpc>
              <a:spcBef>
                <a:spcPct val="0"/>
              </a:spcBef>
            </a:pPr>
            <a:r>
              <a:rPr lang="en-US" sz="1640" b="1" spc="-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MEASURE IMPACT ON ACTIVE USERS AND REVENUE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62063" y="5903918"/>
            <a:ext cx="2113334" cy="84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7"/>
              </a:lnSpc>
              <a:spcBef>
                <a:spcPct val="0"/>
              </a:spcBef>
            </a:pPr>
            <a:r>
              <a:rPr lang="en-US" sz="1640" b="1" spc="-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ANALYZE CITY-WISE AND PLAN-WISE TRENDS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47693" y="5504824"/>
            <a:ext cx="2113334" cy="142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1"/>
              </a:lnSpc>
              <a:spcBef>
                <a:spcPct val="0"/>
              </a:spcBef>
            </a:pPr>
            <a:r>
              <a:rPr lang="en-US" sz="1651" b="1" spc="-3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 ACTIONABLE INSIGHTS FOR GROWTH RECOVERY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41610" y="3476668"/>
            <a:ext cx="2356780" cy="3468817"/>
            <a:chOff x="0" y="0"/>
            <a:chExt cx="4490850" cy="66098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0850" cy="6609839"/>
            </a:xfrm>
            <a:custGeom>
              <a:avLst/>
              <a:gdLst/>
              <a:ahLst/>
              <a:cxnLst/>
              <a:rect l="l" t="t" r="r" b="b"/>
              <a:pathLst>
                <a:path w="4490850" h="6609839">
                  <a:moveTo>
                    <a:pt x="4252725" y="0"/>
                  </a:moveTo>
                  <a:lnTo>
                    <a:pt x="4490850" y="238125"/>
                  </a:lnTo>
                  <a:lnTo>
                    <a:pt x="4490850" y="6371714"/>
                  </a:lnTo>
                  <a:lnTo>
                    <a:pt x="4252725" y="6609839"/>
                  </a:lnTo>
                  <a:lnTo>
                    <a:pt x="238125" y="6609839"/>
                  </a:lnTo>
                  <a:lnTo>
                    <a:pt x="0" y="637171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2527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34925"/>
              <a:ext cx="4363850" cy="6511414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652" y="3476668"/>
            <a:ext cx="2730658" cy="3468817"/>
            <a:chOff x="0" y="0"/>
            <a:chExt cx="5203276" cy="66098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3276" cy="6609839"/>
            </a:xfrm>
            <a:custGeom>
              <a:avLst/>
              <a:gdLst/>
              <a:ahLst/>
              <a:cxnLst/>
              <a:rect l="l" t="t" r="r" b="b"/>
              <a:pathLst>
                <a:path w="5203276" h="6609839">
                  <a:moveTo>
                    <a:pt x="4965151" y="0"/>
                  </a:moveTo>
                  <a:lnTo>
                    <a:pt x="5203276" y="238125"/>
                  </a:lnTo>
                  <a:lnTo>
                    <a:pt x="5203276" y="6371714"/>
                  </a:lnTo>
                  <a:lnTo>
                    <a:pt x="4965151" y="6609839"/>
                  </a:lnTo>
                  <a:lnTo>
                    <a:pt x="238125" y="6609839"/>
                  </a:lnTo>
                  <a:lnTo>
                    <a:pt x="0" y="637171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96515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63500" y="34925"/>
              <a:ext cx="5076276" cy="6511414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18887" y="3476668"/>
            <a:ext cx="2837481" cy="3360539"/>
            <a:chOff x="0" y="0"/>
            <a:chExt cx="5406826" cy="64035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06826" cy="6403515"/>
            </a:xfrm>
            <a:custGeom>
              <a:avLst/>
              <a:gdLst/>
              <a:ahLst/>
              <a:cxnLst/>
              <a:rect l="l" t="t" r="r" b="b"/>
              <a:pathLst>
                <a:path w="5406826" h="6403515">
                  <a:moveTo>
                    <a:pt x="5168701" y="0"/>
                  </a:moveTo>
                  <a:lnTo>
                    <a:pt x="5406826" y="238125"/>
                  </a:lnTo>
                  <a:lnTo>
                    <a:pt x="5406826" y="6165390"/>
                  </a:lnTo>
                  <a:lnTo>
                    <a:pt x="5168701" y="6403515"/>
                  </a:lnTo>
                  <a:lnTo>
                    <a:pt x="238125" y="6403515"/>
                  </a:lnTo>
                  <a:lnTo>
                    <a:pt x="0" y="616539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16870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DF8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3500" y="34925"/>
              <a:ext cx="5279826" cy="6305090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426459"/>
            <a:ext cx="15240000" cy="1506322"/>
            <a:chOff x="0" y="0"/>
            <a:chExt cx="4816593" cy="476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476072"/>
            </a:xfrm>
            <a:custGeom>
              <a:avLst/>
              <a:gdLst/>
              <a:ahLst/>
              <a:cxnLst/>
              <a:rect l="l" t="t" r="r" b="b"/>
              <a:pathLst>
                <a:path w="4816592" h="476072">
                  <a:moveTo>
                    <a:pt x="0" y="0"/>
                  </a:moveTo>
                  <a:lnTo>
                    <a:pt x="4816592" y="0"/>
                  </a:lnTo>
                  <a:lnTo>
                    <a:pt x="4816592" y="476072"/>
                  </a:lnTo>
                  <a:lnTo>
                    <a:pt x="0" y="476072"/>
                  </a:lnTo>
                  <a:close/>
                </a:path>
              </a:pathLst>
            </a:custGeom>
            <a:solidFill>
              <a:srgbClr val="2C5588"/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504647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209697" y="3696005"/>
            <a:ext cx="1399433" cy="1302639"/>
          </a:xfrm>
          <a:custGeom>
            <a:avLst/>
            <a:gdLst/>
            <a:ahLst/>
            <a:cxnLst/>
            <a:rect l="l" t="t" r="r" b="b"/>
            <a:pathLst>
              <a:path w="1399433" h="1302639">
                <a:moveTo>
                  <a:pt x="0" y="0"/>
                </a:moveTo>
                <a:lnTo>
                  <a:pt x="1399434" y="0"/>
                </a:lnTo>
                <a:lnTo>
                  <a:pt x="1399434" y="1302639"/>
                </a:lnTo>
                <a:lnTo>
                  <a:pt x="0" y="130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680619" y="3696005"/>
            <a:ext cx="739089" cy="687969"/>
          </a:xfrm>
          <a:custGeom>
            <a:avLst/>
            <a:gdLst/>
            <a:ahLst/>
            <a:cxnLst/>
            <a:rect l="l" t="t" r="r" b="b"/>
            <a:pathLst>
              <a:path w="739089" h="687969">
                <a:moveTo>
                  <a:pt x="0" y="0"/>
                </a:moveTo>
                <a:lnTo>
                  <a:pt x="739089" y="0"/>
                </a:lnTo>
                <a:lnTo>
                  <a:pt x="739089" y="687969"/>
                </a:lnTo>
                <a:lnTo>
                  <a:pt x="0" y="687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620000" y="3597197"/>
            <a:ext cx="885585" cy="885585"/>
          </a:xfrm>
          <a:custGeom>
            <a:avLst/>
            <a:gdLst/>
            <a:ahLst/>
            <a:cxnLst/>
            <a:rect l="l" t="t" r="r" b="b"/>
            <a:pathLst>
              <a:path w="885585" h="885585">
                <a:moveTo>
                  <a:pt x="0" y="0"/>
                </a:moveTo>
                <a:lnTo>
                  <a:pt x="885585" y="0"/>
                </a:lnTo>
                <a:lnTo>
                  <a:pt x="885585" y="885585"/>
                </a:lnTo>
                <a:lnTo>
                  <a:pt x="0" y="88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27315" y="3654066"/>
            <a:ext cx="1148051" cy="1459816"/>
          </a:xfrm>
          <a:custGeom>
            <a:avLst/>
            <a:gdLst/>
            <a:ahLst/>
            <a:cxnLst/>
            <a:rect l="l" t="t" r="r" b="b"/>
            <a:pathLst>
              <a:path w="1148051" h="1459816">
                <a:moveTo>
                  <a:pt x="0" y="0"/>
                </a:moveTo>
                <a:lnTo>
                  <a:pt x="1148051" y="0"/>
                </a:lnTo>
                <a:lnTo>
                  <a:pt x="1148051" y="1459816"/>
                </a:lnTo>
                <a:lnTo>
                  <a:pt x="0" y="1459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-400584" y="608120"/>
            <a:ext cx="156405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7515" spc="-5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&amp; Tool Used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1652" y="2617659"/>
            <a:ext cx="2435525" cy="85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824" spc="-1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Source Files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94980" y="5170356"/>
            <a:ext cx="252400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Excel files including dim_city, dim_plan, dim_date, and fact tables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41610" y="2832412"/>
            <a:ext cx="2435525" cy="42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824" spc="-1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Tools Used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4795" y="4976509"/>
            <a:ext cx="2169155" cy="181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73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Excel for data storage, Power Query for transformation, Power BI for visualization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18887" y="2617659"/>
            <a:ext cx="2837481" cy="85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824" spc="-1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Coverage Period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55815" y="5189406"/>
            <a:ext cx="2169155" cy="120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73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from Jan to Sep 2022, excluding May due to 5G launch transition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26459"/>
            <a:ext cx="15240000" cy="1506322"/>
            <a:chOff x="0" y="0"/>
            <a:chExt cx="4816593" cy="476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76072"/>
            </a:xfrm>
            <a:custGeom>
              <a:avLst/>
              <a:gdLst/>
              <a:ahLst/>
              <a:cxnLst/>
              <a:rect l="l" t="t" r="r" b="b"/>
              <a:pathLst>
                <a:path w="4816592" h="476072">
                  <a:moveTo>
                    <a:pt x="0" y="0"/>
                  </a:moveTo>
                  <a:lnTo>
                    <a:pt x="4816592" y="0"/>
                  </a:lnTo>
                  <a:lnTo>
                    <a:pt x="4816592" y="476072"/>
                  </a:lnTo>
                  <a:lnTo>
                    <a:pt x="0" y="476072"/>
                  </a:lnTo>
                  <a:close/>
                </a:path>
              </a:pathLst>
            </a:custGeom>
            <a:solidFill>
              <a:srgbClr val="2C5588"/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504647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9052" y="2341265"/>
            <a:ext cx="14561895" cy="5774545"/>
          </a:xfrm>
          <a:custGeom>
            <a:avLst/>
            <a:gdLst/>
            <a:ahLst/>
            <a:cxnLst/>
            <a:rect l="l" t="t" r="r" b="b"/>
            <a:pathLst>
              <a:path w="14561895" h="5774545">
                <a:moveTo>
                  <a:pt x="0" y="0"/>
                </a:moveTo>
                <a:lnTo>
                  <a:pt x="14561896" y="0"/>
                </a:lnTo>
                <a:lnTo>
                  <a:pt x="14561896" y="5774545"/>
                </a:lnTo>
                <a:lnTo>
                  <a:pt x="0" y="577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400584" y="608120"/>
            <a:ext cx="1564058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7515" spc="-51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Data Modelling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0" y="509342"/>
            <a:ext cx="15240000" cy="1399316"/>
            <a:chOff x="0" y="0"/>
            <a:chExt cx="4816593" cy="442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42253"/>
            </a:xfrm>
            <a:custGeom>
              <a:avLst/>
              <a:gdLst/>
              <a:ahLst/>
              <a:cxnLst/>
              <a:rect l="l" t="t" r="r" b="b"/>
              <a:pathLst>
                <a:path w="4816592" h="442253">
                  <a:moveTo>
                    <a:pt x="0" y="0"/>
                  </a:moveTo>
                  <a:lnTo>
                    <a:pt x="4816592" y="0"/>
                  </a:lnTo>
                  <a:lnTo>
                    <a:pt x="4816592" y="442253"/>
                  </a:lnTo>
                  <a:lnTo>
                    <a:pt x="0" y="442253"/>
                  </a:lnTo>
                  <a:close/>
                </a:path>
              </a:pathLst>
            </a:custGeom>
            <a:solidFill>
              <a:srgbClr val="2C5588"/>
            </a:solidFill>
            <a:ln w="28575" cap="sq">
              <a:solidFill>
                <a:srgbClr val="38BDF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470828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73793" y="2341117"/>
            <a:ext cx="5597223" cy="5734714"/>
          </a:xfrm>
          <a:custGeom>
            <a:avLst/>
            <a:gdLst/>
            <a:ahLst/>
            <a:cxnLst/>
            <a:rect l="l" t="t" r="r" b="b"/>
            <a:pathLst>
              <a:path w="5597223" h="5734714">
                <a:moveTo>
                  <a:pt x="0" y="0"/>
                </a:moveTo>
                <a:lnTo>
                  <a:pt x="5597222" y="0"/>
                </a:lnTo>
                <a:lnTo>
                  <a:pt x="5597222" y="5734714"/>
                </a:lnTo>
                <a:lnTo>
                  <a:pt x="0" y="5734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15" b="-35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11774" y="592088"/>
            <a:ext cx="15640584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7515" spc="-511" dirty="0">
                <a:solidFill>
                  <a:schemeClr val="bg1"/>
                </a:solidFill>
                <a:latin typeface="Open Sauce"/>
                <a:ea typeface="Open Sauce"/>
                <a:cs typeface="Open Sauce"/>
                <a:sym typeface="Open Sauce"/>
              </a:rPr>
              <a:t>Strategic Insights &amp; Actions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44809" y="2213535"/>
            <a:ext cx="8738907" cy="5940036"/>
            <a:chOff x="0" y="0"/>
            <a:chExt cx="8579863" cy="56303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862" cy="5630344"/>
            </a:xfrm>
            <a:custGeom>
              <a:avLst/>
              <a:gdLst/>
              <a:ahLst/>
              <a:cxnLst/>
              <a:rect l="l" t="t" r="r" b="b"/>
              <a:pathLst>
                <a:path w="8579862" h="5630344">
                  <a:moveTo>
                    <a:pt x="8341737" y="0"/>
                  </a:moveTo>
                  <a:lnTo>
                    <a:pt x="8579862" y="238125"/>
                  </a:lnTo>
                  <a:lnTo>
                    <a:pt x="8579862" y="5392219"/>
                  </a:lnTo>
                  <a:lnTo>
                    <a:pt x="8341737" y="5630344"/>
                  </a:lnTo>
                  <a:lnTo>
                    <a:pt x="238125" y="5630344"/>
                  </a:lnTo>
                  <a:lnTo>
                    <a:pt x="0" y="539221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341737" y="0"/>
                  </a:lnTo>
                  <a:close/>
                </a:path>
              </a:pathLst>
            </a:custGeom>
            <a:solidFill>
              <a:srgbClr val="094780">
                <a:alpha val="4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8452863" cy="5531919"/>
            </a:xfrm>
            <a:prstGeom prst="rect">
              <a:avLst/>
            </a:prstGeom>
          </p:spPr>
          <p:txBody>
            <a:bodyPr lIns="42333" tIns="42333" rIns="42333" bIns="42333" rtlCol="0" anchor="ctr"/>
            <a:lstStyle/>
            <a:p>
              <a:pPr algn="ctr">
                <a:lnSpc>
                  <a:spcPts val="163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09395" y="2373594"/>
            <a:ext cx="8830897" cy="587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8"/>
              </a:lnSpc>
            </a:pPr>
            <a:r>
              <a:rPr lang="en-US" sz="1627" b="1" dirty="0">
                <a:solidFill>
                  <a:srgbClr val="2C55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🔴</a:t>
            </a: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Category 1: High Priority Cities</a:t>
            </a:r>
          </a:p>
          <a:p>
            <a:pPr algn="l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Pattern: Active Users ↓ | Revenue ↓ | ARPU ↓ / Flat</a:t>
            </a:r>
          </a:p>
          <a:p>
            <a:pPr marL="351379" lvl="1" indent="-175689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 Entry-level plans,  Special Offers</a:t>
            </a:r>
            <a:b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>
              <a:lnSpc>
                <a:spcPts val="2278"/>
              </a:lnSpc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🟠 Category 2: </a:t>
            </a:r>
            <a:r>
              <a:rPr lang="en-IN" b="1" dirty="0">
                <a:solidFill>
                  <a:schemeClr val="bg1"/>
                </a:solidFill>
              </a:rPr>
              <a:t>Growing Users, Low Revenue</a:t>
            </a:r>
            <a:br>
              <a:rPr lang="en-IN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Pattern: Active Users ↑ | Revenue ↓ / Flat | ARPU ↓</a:t>
            </a: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 data add-ons, speed-based pricing</a:t>
            </a:r>
          </a:p>
          <a:p>
            <a:pPr algn="l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278"/>
              </a:lnSpc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🟡 Category 3: High ARPU, User Decline</a:t>
            </a:r>
          </a:p>
          <a:p>
            <a:pPr algn="l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Pattern: ARPU ↑ | Active Users ↓ | Revenue ↓</a:t>
            </a: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 Affordable starter plans, trial offers, entry pricing</a:t>
            </a:r>
          </a:p>
          <a:p>
            <a:pPr algn="l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278"/>
              </a:lnSpc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🟢 Category 4: Best Performing Cities</a:t>
            </a:r>
          </a:p>
          <a:p>
            <a:pPr algn="l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Pattern: Active Users ↑ | Revenue ↑ | ARPU ↑</a:t>
            </a:r>
          </a:p>
          <a:p>
            <a:pPr marL="351379" lvl="1" indent="-175689" algn="l">
              <a:lnSpc>
                <a:spcPts val="2278"/>
              </a:lnSpc>
              <a:buFont typeface="Arial"/>
              <a:buChar char="•"/>
            </a:pPr>
            <a:r>
              <a:rPr lang="en-US" sz="1627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 premium push, loyalty programs</a:t>
            </a:r>
          </a:p>
          <a:p>
            <a:pPr algn="ctr">
              <a:lnSpc>
                <a:spcPts val="2278"/>
              </a:lnSpc>
            </a:pPr>
            <a:endParaRPr lang="en-US" sz="1627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5240000" cy="8636264"/>
          </a:xfrm>
          <a:custGeom>
            <a:avLst/>
            <a:gdLst/>
            <a:ahLst/>
            <a:cxnLst/>
            <a:rect l="l" t="t" r="r" b="b"/>
            <a:pathLst>
              <a:path w="15240000" h="8636264">
                <a:moveTo>
                  <a:pt x="0" y="0"/>
                </a:moveTo>
                <a:lnTo>
                  <a:pt x="15240000" y="0"/>
                </a:lnTo>
                <a:lnTo>
                  <a:pt x="15240000" y="8636264"/>
                </a:lnTo>
                <a:lnTo>
                  <a:pt x="0" y="8636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99" b="-824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295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Sauce Medium</vt:lpstr>
      <vt:lpstr>Arial</vt:lpstr>
      <vt:lpstr>Calibri</vt:lpstr>
      <vt:lpstr>Canva Sans Bold</vt:lpstr>
      <vt:lpstr>Open Sauce Bold</vt:lpstr>
      <vt:lpstr>Open Sauce</vt:lpstr>
      <vt:lpstr>Open Sauce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</dc:title>
  <cp:lastModifiedBy>Naveen jhinjarye</cp:lastModifiedBy>
  <cp:revision>5</cp:revision>
  <dcterms:created xsi:type="dcterms:W3CDTF">2006-08-16T00:00:00Z</dcterms:created>
  <dcterms:modified xsi:type="dcterms:W3CDTF">2026-01-14T09:19:17Z</dcterms:modified>
  <dc:identifier>DAG-ADpkxAw</dc:identifier>
</cp:coreProperties>
</file>